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70" r:id="rId8"/>
    <p:sldId id="271" r:id="rId9"/>
    <p:sldId id="272" r:id="rId10"/>
    <p:sldId id="274" r:id="rId11"/>
    <p:sldId id="265" r:id="rId1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F385F-9882-439A-9AF4-CB66852225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302A4B-33B0-4277-9F3B-28C78D3202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054383-35CB-46E5-A9F5-EE88A7BA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D78C5-6187-4BD4-AA40-81CC57DFD43F}" type="datetimeFigureOut">
              <a:rPr lang="es-PE" smtClean="0"/>
              <a:t>31/12/2018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101543-4D6A-4CDA-92F3-A74F0A5C1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2C7DC-2561-4152-961C-20F3DB12D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F1E1-E690-4315-8D23-ABA7B2E3FB8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655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BA154E-9E17-41B9-A0B3-F503B3BE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37C61A-1D71-48D8-B3C1-8C3A7F803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CA090F-54BA-4290-A79F-6200153DD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D78C5-6187-4BD4-AA40-81CC57DFD43F}" type="datetimeFigureOut">
              <a:rPr lang="es-PE" smtClean="0"/>
              <a:t>31/12/2018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83A339-E90B-4FC6-91D3-2824E130C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4B33D2-C487-4A98-AF0D-3B1CA694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F1E1-E690-4315-8D23-ABA7B2E3FB8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0989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0A9C01E-9FD0-45D0-8D48-992100588E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9D659A3-7FB1-4048-8028-63ECA02A2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988D4E-2184-419B-BBAE-45EA7C1AD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D78C5-6187-4BD4-AA40-81CC57DFD43F}" type="datetimeFigureOut">
              <a:rPr lang="es-PE" smtClean="0"/>
              <a:t>31/12/2018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5149B0-BD6D-4C27-9820-78D1B2CD5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9DF7AC-CC90-4EED-8B86-6D651169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F1E1-E690-4315-8D23-ABA7B2E3FB8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30673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1E5EC2-C9EE-42C9-810A-39199C99A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FB81C4-84BA-4DCB-89A0-C416BE0F4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4954F4-B54B-43B4-8D10-A2D240AE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D78C5-6187-4BD4-AA40-81CC57DFD43F}" type="datetimeFigureOut">
              <a:rPr lang="es-PE" smtClean="0"/>
              <a:t>31/12/2018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65DEF4-318A-49BB-A143-2D73AF9E9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C78BB7-6357-4B56-BE2D-A92FC974C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F1E1-E690-4315-8D23-ABA7B2E3FB8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6561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AD5D8-7957-4AE3-80B8-870B4708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9A3D4D-669D-474D-ADF6-0E532EA9F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EB351A-56CE-4DB0-904B-B59FC22A4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D78C5-6187-4BD4-AA40-81CC57DFD43F}" type="datetimeFigureOut">
              <a:rPr lang="es-PE" smtClean="0"/>
              <a:t>31/12/2018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DB09E6-21BE-48EA-A120-11267808C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0EFA91-37CC-4451-B77D-2130F4A91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F1E1-E690-4315-8D23-ABA7B2E3FB8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78734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517198-9DC9-4957-96DA-36046B96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407F29-7B30-4ACB-991C-FB55AF1359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3DC94E-E329-425F-9DAB-6EE992A11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3E8C853-770B-4FDD-AF2A-BF01BF840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D78C5-6187-4BD4-AA40-81CC57DFD43F}" type="datetimeFigureOut">
              <a:rPr lang="es-PE" smtClean="0"/>
              <a:t>31/12/2018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3D87A1-031B-44DF-8171-37C61A12A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61EE80-BE45-49E2-9CED-57B2EB890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F1E1-E690-4315-8D23-ABA7B2E3FB8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85520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9D91F2-F793-491C-8287-086140E7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C6B1BA-B207-49C6-8FFC-39A1EC006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8B01380-3CB7-4FF7-8123-F90FAA694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5F77CE0-4146-425B-A456-012B8BE14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A68C620-1445-4579-AF1B-CE68071797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B079CD9-2EB0-415C-8EFF-23CDFA779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D78C5-6187-4BD4-AA40-81CC57DFD43F}" type="datetimeFigureOut">
              <a:rPr lang="es-PE" smtClean="0"/>
              <a:t>31/12/2018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99CAE2-17F6-4A56-8124-74BB432F4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71666D-6C23-4F93-A0E3-AFE5549AC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F1E1-E690-4315-8D23-ABA7B2E3FB8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106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645F7-9266-46A3-9EF2-A08CCF6A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1330BFD-DBD6-44E8-B246-9D54F19D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D78C5-6187-4BD4-AA40-81CC57DFD43F}" type="datetimeFigureOut">
              <a:rPr lang="es-PE" smtClean="0"/>
              <a:t>31/12/2018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4A587BB-5966-49DA-8C2D-ED4BD9FF6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8108C20-A639-4016-987E-FF5678DD9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F1E1-E690-4315-8D23-ABA7B2E3FB8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56038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9FF3683-BF9A-44EF-BC0A-86F0F3CA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D78C5-6187-4BD4-AA40-81CC57DFD43F}" type="datetimeFigureOut">
              <a:rPr lang="es-PE" smtClean="0"/>
              <a:t>31/12/2018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E920DA-4B7C-448F-9DE6-95C5D0212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7B8187-5D68-4CD3-AF67-91534CEA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F1E1-E690-4315-8D23-ABA7B2E3FB8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2339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E377F-C1BA-49C9-A466-FB3A1C05E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2392F0-1CB5-415F-8391-869D4437A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2143BBB-8832-4876-A3DE-9516635ED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A3C725B-02A0-41CE-B888-B2168E48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D78C5-6187-4BD4-AA40-81CC57DFD43F}" type="datetimeFigureOut">
              <a:rPr lang="es-PE" smtClean="0"/>
              <a:t>31/12/2018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6498C5-C3EE-41A3-A548-C852CE25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2C8C77-40D5-42E7-B29E-1395F8A70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F1E1-E690-4315-8D23-ABA7B2E3FB8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303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9C19F7-9370-41C9-B656-2C15B9613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2085ECC-6DA1-473D-8B87-06899C66B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475410-6A60-4593-AAC9-16B1B715B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3B25BE-53B7-4067-80FB-99D69D69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D78C5-6187-4BD4-AA40-81CC57DFD43F}" type="datetimeFigureOut">
              <a:rPr lang="es-PE" smtClean="0"/>
              <a:t>31/12/2018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15B2E9-E857-4517-8C31-DAC6E13A4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0639651-4AEA-42C9-AA0B-DE320B00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F1E1-E690-4315-8D23-ABA7B2E3FB8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03236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1B7BDC-C53C-4B76-8FF1-9B03FE29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AA3A645-DFA8-41E2-AA69-29E4FEAD1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08BC46-B20E-4069-9B00-0B3AE98AA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D78C5-6187-4BD4-AA40-81CC57DFD43F}" type="datetimeFigureOut">
              <a:rPr lang="es-PE" smtClean="0"/>
              <a:t>31/12/2018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EE87D8-5FDF-496E-9897-7D8A78BAF3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A9BDBF-BA11-4E99-86E1-AC8972C7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3F1E1-E690-4315-8D23-ABA7B2E3FB8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3127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3B80FFB-9468-4986-92AA-10C41D263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41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17810" y="261852"/>
            <a:ext cx="10018713" cy="1076498"/>
          </a:xfrm>
        </p:spPr>
        <p:txBody>
          <a:bodyPr/>
          <a:lstStyle/>
          <a:p>
            <a:r>
              <a:rPr lang="es-PE" b="1" dirty="0"/>
              <a:t>DISEÑO DE ARQUITECTURA CONCEPTUAL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/>
          </p:nvPr>
        </p:nvGraphicFramePr>
        <p:xfrm>
          <a:off x="1682922" y="1238596"/>
          <a:ext cx="10509078" cy="4106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2466">
                  <a:extLst>
                    <a:ext uri="{9D8B030D-6E8A-4147-A177-3AD203B41FA5}">
                      <a16:colId xmlns:a16="http://schemas.microsoft.com/office/drawing/2014/main" val="4228192794"/>
                    </a:ext>
                  </a:extLst>
                </a:gridCol>
                <a:gridCol w="2914697">
                  <a:extLst>
                    <a:ext uri="{9D8B030D-6E8A-4147-A177-3AD203B41FA5}">
                      <a16:colId xmlns:a16="http://schemas.microsoft.com/office/drawing/2014/main" val="2789969799"/>
                    </a:ext>
                  </a:extLst>
                </a:gridCol>
                <a:gridCol w="3111915">
                  <a:extLst>
                    <a:ext uri="{9D8B030D-6E8A-4147-A177-3AD203B41FA5}">
                      <a16:colId xmlns:a16="http://schemas.microsoft.com/office/drawing/2014/main" val="1971755942"/>
                    </a:ext>
                  </a:extLst>
                </a:gridCol>
              </a:tblGrid>
              <a:tr h="653305">
                <a:tc>
                  <a:txBody>
                    <a:bodyPr/>
                    <a:lstStyle/>
                    <a:p>
                      <a:r>
                        <a:rPr lang="es-PE" dirty="0"/>
                        <a:t>LEANDING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dirty="0"/>
                        <a:t>TRANSFORMATION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dirty="0"/>
                        <a:t>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15078"/>
                  </a:ext>
                </a:extLst>
              </a:tr>
              <a:tr h="3453183"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800" b="1" dirty="0" err="1"/>
                        <a:t>Log_Medición</a:t>
                      </a:r>
                      <a:r>
                        <a:rPr lang="es-PE" sz="1800" b="1" dirty="0"/>
                        <a:t> de eventos gestionados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s-PE" sz="1800" b="1" dirty="0"/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800" b="1" dirty="0"/>
                        <a:t>Alertas de Empresas de </a:t>
                      </a:r>
                      <a:r>
                        <a:rPr lang="es-PE" sz="1800" b="1" dirty="0" err="1"/>
                        <a:t>Call</a:t>
                      </a:r>
                      <a:r>
                        <a:rPr lang="es-PE" sz="1800" b="1" dirty="0"/>
                        <a:t> center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s-PE" sz="1800" b="1" dirty="0"/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800" b="1" dirty="0" err="1"/>
                        <a:t>tbSCP_FACEBOOK</a:t>
                      </a:r>
                      <a:endParaRPr lang="es-PE" sz="1800" b="1" dirty="0"/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s-PE" sz="1800" b="1" dirty="0"/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800" b="1" dirty="0" err="1"/>
                        <a:t>tbSCP_TWITER</a:t>
                      </a:r>
                      <a:endParaRPr lang="es-PE" sz="1800" b="1" dirty="0"/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s-PE" sz="1800" b="1" dirty="0"/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Tb_GoogleForms</a:t>
                      </a:r>
                      <a:endParaRPr lang="es-PE" sz="1800" dirty="0"/>
                    </a:p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PE" dirty="0" err="1"/>
                        <a:t>tb_Medicion_Tefonica</a:t>
                      </a:r>
                      <a:endParaRPr lang="es-PE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s-PE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PE" dirty="0" err="1"/>
                        <a:t>tb_CallCenter</a:t>
                      </a:r>
                      <a:endParaRPr lang="es-PE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s-PE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PE" dirty="0" err="1"/>
                        <a:t>tb_RedesSociales</a:t>
                      </a:r>
                      <a:endParaRPr lang="es-PE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s-PE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PE" dirty="0" err="1"/>
                        <a:t>tb_Encuesta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PE" dirty="0"/>
                        <a:t>Tipo</a:t>
                      </a:r>
                      <a:r>
                        <a:rPr lang="es-PE" baseline="0" dirty="0"/>
                        <a:t> de alertas por Zona afectada, en tiempo real.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PE" baseline="0" dirty="0"/>
                        <a:t>Análisis de alertas, según monitoreo.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PE" baseline="0" dirty="0"/>
                        <a:t>Predicción de Problemas, según historial.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72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3214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09743" y="286790"/>
            <a:ext cx="10018713" cy="1752599"/>
          </a:xfrm>
        </p:spPr>
        <p:txBody>
          <a:bodyPr/>
          <a:lstStyle/>
          <a:p>
            <a:r>
              <a:rPr lang="es-PE" dirty="0"/>
              <a:t>DISEÑO DE ARQUITECTURA TECNOLOGICA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7" t="22040" r="21003" b="2695"/>
          <a:stretch/>
        </p:blipFill>
        <p:spPr>
          <a:xfrm>
            <a:off x="3420206" y="1565029"/>
            <a:ext cx="5320087" cy="4976447"/>
          </a:xfrm>
        </p:spPr>
      </p:pic>
    </p:spTree>
    <p:extLst>
      <p:ext uri="{BB962C8B-B14F-4D97-AF65-F5344CB8AC3E}">
        <p14:creationId xmlns:p14="http://schemas.microsoft.com/office/powerpoint/2010/main" val="1869960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6DCFEC2-E604-4F88-A7D6-D58FDCEC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25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0271CBE-D05C-4DEE-995A-1248BB5F4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25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299B5DE-F8C4-4561-AD0F-5B0F91842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11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80709"/>
            <a:ext cx="9144000" cy="1320800"/>
          </a:xfrm>
        </p:spPr>
        <p:txBody>
          <a:bodyPr>
            <a:noAutofit/>
          </a:bodyPr>
          <a:lstStyle/>
          <a:p>
            <a:r>
              <a:rPr lang="es-ES" sz="2800" dirty="0"/>
              <a:t>Diseño de la arquitectura para determinar un modelo </a:t>
            </a:r>
            <a:br>
              <a:rPr lang="es-ES" sz="2800" dirty="0"/>
            </a:br>
            <a:r>
              <a:rPr lang="es-ES" sz="2800" dirty="0"/>
              <a:t>matemático</a:t>
            </a:r>
            <a:br>
              <a:rPr lang="es-ES" sz="2800" dirty="0"/>
            </a:br>
            <a:endParaRPr lang="es-PE" sz="2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553" y="1463366"/>
            <a:ext cx="8750894" cy="486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74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19" y="104445"/>
            <a:ext cx="6913457" cy="666783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0392" y="21125"/>
            <a:ext cx="6347713" cy="1320800"/>
          </a:xfrm>
        </p:spPr>
        <p:txBody>
          <a:bodyPr>
            <a:noAutofit/>
          </a:bodyPr>
          <a:lstStyle/>
          <a:p>
            <a:r>
              <a:rPr lang="es-ES" sz="3200" dirty="0"/>
              <a:t>Diseño de la arquitectura información en tiempo real</a:t>
            </a: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30057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0392" y="21125"/>
            <a:ext cx="6347713" cy="1320800"/>
          </a:xfrm>
        </p:spPr>
        <p:txBody>
          <a:bodyPr>
            <a:noAutofit/>
          </a:bodyPr>
          <a:lstStyle/>
          <a:p>
            <a:r>
              <a:rPr lang="es-ES" sz="3200" dirty="0"/>
              <a:t>Diseño de la arquitectura información en tiempo real</a:t>
            </a:r>
            <a:endParaRPr lang="es-PE" sz="3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034" y="1341926"/>
            <a:ext cx="8606364" cy="53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54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4372184" y="798021"/>
            <a:ext cx="2610197" cy="10889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Name Node</a:t>
            </a:r>
          </a:p>
        </p:txBody>
      </p:sp>
      <p:sp>
        <p:nvSpPr>
          <p:cNvPr id="5" name="Rectángulo redondeado 4"/>
          <p:cNvSpPr/>
          <p:nvPr/>
        </p:nvSpPr>
        <p:spPr>
          <a:xfrm>
            <a:off x="365695" y="798021"/>
            <a:ext cx="2610197" cy="108896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accent1">
                    <a:lumMod val="50000"/>
                  </a:schemeClr>
                </a:solidFill>
              </a:rPr>
              <a:t>HDFS Client</a:t>
            </a:r>
          </a:p>
        </p:txBody>
      </p:sp>
      <p:sp>
        <p:nvSpPr>
          <p:cNvPr id="6" name="Rectángulo redondeado 5"/>
          <p:cNvSpPr/>
          <p:nvPr/>
        </p:nvSpPr>
        <p:spPr>
          <a:xfrm>
            <a:off x="8958201" y="798021"/>
            <a:ext cx="2610197" cy="108896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Secondary Name Node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390698" y="3458093"/>
            <a:ext cx="2344192" cy="1845425"/>
            <a:chOff x="573576" y="3857105"/>
            <a:chExt cx="2709951" cy="1845425"/>
          </a:xfrm>
        </p:grpSpPr>
        <p:sp>
          <p:nvSpPr>
            <p:cNvPr id="7" name="Rectángulo redondeado 6"/>
            <p:cNvSpPr/>
            <p:nvPr/>
          </p:nvSpPr>
          <p:spPr>
            <a:xfrm>
              <a:off x="573576" y="3857105"/>
              <a:ext cx="2709951" cy="18454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PE" dirty="0"/>
                <a:t>Data Node</a:t>
              </a:r>
            </a:p>
          </p:txBody>
        </p:sp>
        <p:sp>
          <p:nvSpPr>
            <p:cNvPr id="8" name="Rectángulo redondeado 7"/>
            <p:cNvSpPr/>
            <p:nvPr/>
          </p:nvSpPr>
          <p:spPr>
            <a:xfrm>
              <a:off x="656705" y="4946072"/>
              <a:ext cx="806335" cy="64839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9" name="Rectángulo redondeado 8"/>
            <p:cNvSpPr/>
            <p:nvPr/>
          </p:nvSpPr>
          <p:spPr>
            <a:xfrm>
              <a:off x="1546168" y="4946071"/>
              <a:ext cx="806335" cy="64839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2389908" y="4946071"/>
              <a:ext cx="806335" cy="64839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3408594" y="3458092"/>
            <a:ext cx="2344192" cy="1845425"/>
            <a:chOff x="573576" y="3857105"/>
            <a:chExt cx="2709951" cy="1845425"/>
          </a:xfrm>
        </p:grpSpPr>
        <p:sp>
          <p:nvSpPr>
            <p:cNvPr id="13" name="Rectángulo redondeado 12"/>
            <p:cNvSpPr/>
            <p:nvPr/>
          </p:nvSpPr>
          <p:spPr>
            <a:xfrm>
              <a:off x="573576" y="3857105"/>
              <a:ext cx="2709951" cy="18454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PE" dirty="0"/>
                <a:t>Data </a:t>
              </a:r>
              <a:r>
                <a:rPr lang="es-PE" dirty="0" err="1"/>
                <a:t>Node</a:t>
              </a:r>
              <a:endParaRPr lang="es-PE" dirty="0"/>
            </a:p>
          </p:txBody>
        </p:sp>
        <p:sp>
          <p:nvSpPr>
            <p:cNvPr id="14" name="Rectángulo redondeado 13"/>
            <p:cNvSpPr/>
            <p:nvPr/>
          </p:nvSpPr>
          <p:spPr>
            <a:xfrm>
              <a:off x="656705" y="4946072"/>
              <a:ext cx="806335" cy="64839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5" name="Rectángulo redondeado 14"/>
            <p:cNvSpPr/>
            <p:nvPr/>
          </p:nvSpPr>
          <p:spPr>
            <a:xfrm>
              <a:off x="1546168" y="4946071"/>
              <a:ext cx="806335" cy="64839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2389908" y="4946071"/>
              <a:ext cx="806335" cy="64839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6426490" y="3458092"/>
            <a:ext cx="2344192" cy="1845425"/>
            <a:chOff x="573576" y="3857105"/>
            <a:chExt cx="2709951" cy="1845425"/>
          </a:xfrm>
        </p:grpSpPr>
        <p:sp>
          <p:nvSpPr>
            <p:cNvPr id="18" name="Rectángulo redondeado 17"/>
            <p:cNvSpPr/>
            <p:nvPr/>
          </p:nvSpPr>
          <p:spPr>
            <a:xfrm>
              <a:off x="573576" y="3857105"/>
              <a:ext cx="2709951" cy="18454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PE" dirty="0"/>
                <a:t>Data </a:t>
              </a:r>
              <a:r>
                <a:rPr lang="es-PE" dirty="0" err="1"/>
                <a:t>Node</a:t>
              </a:r>
              <a:endParaRPr lang="es-PE" dirty="0"/>
            </a:p>
          </p:txBody>
        </p:sp>
        <p:sp>
          <p:nvSpPr>
            <p:cNvPr id="19" name="Rectángulo redondeado 18"/>
            <p:cNvSpPr/>
            <p:nvPr/>
          </p:nvSpPr>
          <p:spPr>
            <a:xfrm>
              <a:off x="656705" y="4946072"/>
              <a:ext cx="806335" cy="64839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0" name="Rectángulo redondeado 19"/>
            <p:cNvSpPr/>
            <p:nvPr/>
          </p:nvSpPr>
          <p:spPr>
            <a:xfrm>
              <a:off x="1546168" y="4946071"/>
              <a:ext cx="806335" cy="64839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1" name="Rectángulo redondeado 20"/>
            <p:cNvSpPr/>
            <p:nvPr/>
          </p:nvSpPr>
          <p:spPr>
            <a:xfrm>
              <a:off x="2389908" y="4946071"/>
              <a:ext cx="806335" cy="64839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9493886" y="3458092"/>
            <a:ext cx="2344192" cy="1845425"/>
            <a:chOff x="573576" y="3857105"/>
            <a:chExt cx="2709951" cy="1845425"/>
          </a:xfrm>
        </p:grpSpPr>
        <p:sp>
          <p:nvSpPr>
            <p:cNvPr id="23" name="Rectángulo redondeado 22"/>
            <p:cNvSpPr/>
            <p:nvPr/>
          </p:nvSpPr>
          <p:spPr>
            <a:xfrm>
              <a:off x="573576" y="3857105"/>
              <a:ext cx="2709951" cy="18454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PE" dirty="0"/>
                <a:t>Data </a:t>
              </a:r>
              <a:r>
                <a:rPr lang="es-PE" dirty="0" err="1"/>
                <a:t>Node</a:t>
              </a:r>
              <a:endParaRPr lang="es-PE" dirty="0"/>
            </a:p>
          </p:txBody>
        </p:sp>
        <p:sp>
          <p:nvSpPr>
            <p:cNvPr id="24" name="Rectángulo redondeado 23"/>
            <p:cNvSpPr/>
            <p:nvPr/>
          </p:nvSpPr>
          <p:spPr>
            <a:xfrm>
              <a:off x="656705" y="4946072"/>
              <a:ext cx="806335" cy="64839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5" name="Rectángulo redondeado 24"/>
            <p:cNvSpPr/>
            <p:nvPr/>
          </p:nvSpPr>
          <p:spPr>
            <a:xfrm>
              <a:off x="1546168" y="4946071"/>
              <a:ext cx="806335" cy="64839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6" name="Rectángulo redondeado 25"/>
            <p:cNvSpPr/>
            <p:nvPr/>
          </p:nvSpPr>
          <p:spPr>
            <a:xfrm>
              <a:off x="2389908" y="4946071"/>
              <a:ext cx="806335" cy="64839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sp>
        <p:nvSpPr>
          <p:cNvPr id="27" name="Disco magnético 26"/>
          <p:cNvSpPr/>
          <p:nvPr/>
        </p:nvSpPr>
        <p:spPr>
          <a:xfrm>
            <a:off x="1307421" y="5976843"/>
            <a:ext cx="510746" cy="73152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2" name="Flecha izquierda y derecha 31"/>
          <p:cNvSpPr/>
          <p:nvPr/>
        </p:nvSpPr>
        <p:spPr>
          <a:xfrm rot="5400000">
            <a:off x="1292794" y="5490777"/>
            <a:ext cx="540000" cy="216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3" name="Disco magnético 32"/>
          <p:cNvSpPr/>
          <p:nvPr/>
        </p:nvSpPr>
        <p:spPr>
          <a:xfrm>
            <a:off x="4453302" y="5976843"/>
            <a:ext cx="510746" cy="73152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4" name="Flecha izquierda y derecha 33"/>
          <p:cNvSpPr/>
          <p:nvPr/>
        </p:nvSpPr>
        <p:spPr>
          <a:xfrm rot="5400000">
            <a:off x="4438675" y="5490777"/>
            <a:ext cx="540000" cy="216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5" name="Disco magnético 34"/>
          <p:cNvSpPr/>
          <p:nvPr/>
        </p:nvSpPr>
        <p:spPr>
          <a:xfrm>
            <a:off x="7383183" y="5976843"/>
            <a:ext cx="510746" cy="73152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6" name="Flecha izquierda y derecha 35"/>
          <p:cNvSpPr/>
          <p:nvPr/>
        </p:nvSpPr>
        <p:spPr>
          <a:xfrm rot="5400000">
            <a:off x="7368556" y="5490777"/>
            <a:ext cx="540000" cy="216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7" name="Disco magnético 36"/>
          <p:cNvSpPr/>
          <p:nvPr/>
        </p:nvSpPr>
        <p:spPr>
          <a:xfrm>
            <a:off x="10478414" y="5976843"/>
            <a:ext cx="510746" cy="73152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8" name="Flecha izquierda y derecha 37"/>
          <p:cNvSpPr/>
          <p:nvPr/>
        </p:nvSpPr>
        <p:spPr>
          <a:xfrm rot="5400000">
            <a:off x="10463787" y="5490777"/>
            <a:ext cx="540000" cy="216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40" name="Conector recto de flecha 39"/>
          <p:cNvCxnSpPr/>
          <p:nvPr/>
        </p:nvCxnSpPr>
        <p:spPr>
          <a:xfrm flipH="1">
            <a:off x="1929525" y="2144684"/>
            <a:ext cx="2293828" cy="112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/>
          <p:cNvCxnSpPr/>
          <p:nvPr/>
        </p:nvCxnSpPr>
        <p:spPr>
          <a:xfrm flipH="1">
            <a:off x="4708675" y="2236124"/>
            <a:ext cx="528344" cy="1113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/>
          <p:nvPr/>
        </p:nvCxnSpPr>
        <p:spPr>
          <a:xfrm>
            <a:off x="6209607" y="2236124"/>
            <a:ext cx="1173576" cy="107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/>
          <p:cNvCxnSpPr/>
          <p:nvPr/>
        </p:nvCxnSpPr>
        <p:spPr>
          <a:xfrm>
            <a:off x="6796395" y="2128058"/>
            <a:ext cx="3744142" cy="1255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Imagen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555" y="1956612"/>
            <a:ext cx="686835" cy="686835"/>
          </a:xfrm>
          <a:prstGeom prst="rect">
            <a:avLst/>
          </a:prstGeom>
        </p:spPr>
      </p:pic>
      <p:sp>
        <p:nvSpPr>
          <p:cNvPr id="39" name="Rectángulo 38"/>
          <p:cNvSpPr/>
          <p:nvPr/>
        </p:nvSpPr>
        <p:spPr>
          <a:xfrm>
            <a:off x="144834" y="22842"/>
            <a:ext cx="5403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dirty="0">
                <a:solidFill>
                  <a:srgbClr val="002060"/>
                </a:solidFill>
              </a:rPr>
              <a:t>Arquitectura Batch: Hadoop</a:t>
            </a:r>
          </a:p>
        </p:txBody>
      </p:sp>
    </p:spTree>
    <p:extLst>
      <p:ext uri="{BB962C8B-B14F-4D97-AF65-F5344CB8AC3E}">
        <p14:creationId xmlns:p14="http://schemas.microsoft.com/office/powerpoint/2010/main" val="2830832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echa derecha 14"/>
          <p:cNvSpPr/>
          <p:nvPr/>
        </p:nvSpPr>
        <p:spPr>
          <a:xfrm>
            <a:off x="4682684" y="3094891"/>
            <a:ext cx="943305" cy="458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6" name="Rectángulo 25"/>
          <p:cNvSpPr/>
          <p:nvPr/>
        </p:nvSpPr>
        <p:spPr>
          <a:xfrm>
            <a:off x="1982466" y="3212707"/>
            <a:ext cx="822959" cy="222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1" name="Rectángulo redondeado 30"/>
          <p:cNvSpPr/>
          <p:nvPr/>
        </p:nvSpPr>
        <p:spPr>
          <a:xfrm>
            <a:off x="7912084" y="2934445"/>
            <a:ext cx="1463188" cy="768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Data Analysis</a:t>
            </a:r>
          </a:p>
        </p:txBody>
      </p:sp>
      <p:sp>
        <p:nvSpPr>
          <p:cNvPr id="32" name="Rectángulo redondeado 31"/>
          <p:cNvSpPr/>
          <p:nvPr/>
        </p:nvSpPr>
        <p:spPr>
          <a:xfrm>
            <a:off x="10481191" y="2934445"/>
            <a:ext cx="1463188" cy="768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Data Visualization</a:t>
            </a:r>
          </a:p>
        </p:txBody>
      </p:sp>
      <p:sp>
        <p:nvSpPr>
          <p:cNvPr id="33" name="Flecha derecha 32"/>
          <p:cNvSpPr/>
          <p:nvPr/>
        </p:nvSpPr>
        <p:spPr>
          <a:xfrm>
            <a:off x="9464637" y="3089404"/>
            <a:ext cx="1016554" cy="458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084" y="2195147"/>
            <a:ext cx="807401" cy="593284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172" y="3957985"/>
            <a:ext cx="1127224" cy="676334"/>
          </a:xfrm>
          <a:prstGeom prst="rect">
            <a:avLst/>
          </a:prstGeom>
        </p:spPr>
      </p:pic>
      <p:sp>
        <p:nvSpPr>
          <p:cNvPr id="38" name="Rectángulo 37"/>
          <p:cNvSpPr/>
          <p:nvPr/>
        </p:nvSpPr>
        <p:spPr>
          <a:xfrm rot="16200000">
            <a:off x="8223284" y="2444375"/>
            <a:ext cx="822959" cy="157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9" name="Rectángulo 38"/>
          <p:cNvSpPr/>
          <p:nvPr/>
        </p:nvSpPr>
        <p:spPr>
          <a:xfrm rot="10800000">
            <a:off x="6348548" y="2111483"/>
            <a:ext cx="2364804" cy="1857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0" name="Flecha derecha 39"/>
          <p:cNvSpPr/>
          <p:nvPr/>
        </p:nvSpPr>
        <p:spPr>
          <a:xfrm rot="5400000">
            <a:off x="5980539" y="2357476"/>
            <a:ext cx="822961" cy="33097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1" name="Rectángulo 40"/>
          <p:cNvSpPr/>
          <p:nvPr/>
        </p:nvSpPr>
        <p:spPr>
          <a:xfrm>
            <a:off x="95685" y="26756"/>
            <a:ext cx="118486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dirty="0">
                <a:solidFill>
                  <a:srgbClr val="002060"/>
                </a:solidFill>
              </a:rPr>
              <a:t>Arquitectura tecnológica: Análisis de perfiles y consumos de clientes Interbank</a:t>
            </a:r>
          </a:p>
        </p:txBody>
      </p:sp>
      <p:sp>
        <p:nvSpPr>
          <p:cNvPr id="2" name="Rectángulo 1"/>
          <p:cNvSpPr/>
          <p:nvPr/>
        </p:nvSpPr>
        <p:spPr>
          <a:xfrm>
            <a:off x="7031926" y="3022297"/>
            <a:ext cx="570656" cy="308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Rectángulo 19"/>
          <p:cNvSpPr/>
          <p:nvPr/>
        </p:nvSpPr>
        <p:spPr>
          <a:xfrm>
            <a:off x="3763942" y="2180762"/>
            <a:ext cx="703005" cy="467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Rectángulo 20"/>
          <p:cNvSpPr/>
          <p:nvPr/>
        </p:nvSpPr>
        <p:spPr>
          <a:xfrm>
            <a:off x="8428024" y="4101738"/>
            <a:ext cx="570656" cy="387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88" y="2436691"/>
            <a:ext cx="687824" cy="88209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1" y="3394135"/>
            <a:ext cx="1090385" cy="563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31" y="2645264"/>
            <a:ext cx="591424" cy="3932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37" y="3238405"/>
            <a:ext cx="561104" cy="719580"/>
          </a:xfrm>
          <a:prstGeom prst="rect">
            <a:avLst/>
          </a:prstGeom>
        </p:spPr>
      </p:pic>
      <p:pic>
        <p:nvPicPr>
          <p:cNvPr id="43" name="Imagen 4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530" y="4663206"/>
            <a:ext cx="368113" cy="36811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101" y="3711070"/>
            <a:ext cx="1298614" cy="825002"/>
          </a:xfrm>
          <a:prstGeom prst="rect">
            <a:avLst/>
          </a:prstGeom>
        </p:spPr>
      </p:pic>
      <p:sp>
        <p:nvSpPr>
          <p:cNvPr id="45" name="Rectángulo redondeado 44"/>
          <p:cNvSpPr/>
          <p:nvPr/>
        </p:nvSpPr>
        <p:spPr>
          <a:xfrm>
            <a:off x="5668300" y="2934445"/>
            <a:ext cx="1463188" cy="768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Data Storage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157" y="3839121"/>
            <a:ext cx="774390" cy="696951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662" y="4713135"/>
            <a:ext cx="368113" cy="368113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5844071" y="5350344"/>
            <a:ext cx="1191182" cy="1013626"/>
            <a:chOff x="1782459" y="4873278"/>
            <a:chExt cx="1956386" cy="1570586"/>
          </a:xfrm>
        </p:grpSpPr>
        <p:sp>
          <p:nvSpPr>
            <p:cNvPr id="28" name="Rectángulo 27"/>
            <p:cNvSpPr/>
            <p:nvPr/>
          </p:nvSpPr>
          <p:spPr>
            <a:xfrm>
              <a:off x="1782459" y="5800061"/>
              <a:ext cx="1956386" cy="643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sz="1050" dirty="0">
                  <a:solidFill>
                    <a:srgbClr val="002060"/>
                  </a:solidFill>
                </a:rPr>
                <a:t>Data Base Administrator</a:t>
              </a:r>
            </a:p>
          </p:txBody>
        </p:sp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19483" y="4873278"/>
              <a:ext cx="882338" cy="882338"/>
            </a:xfrm>
            <a:prstGeom prst="rect">
              <a:avLst/>
            </a:prstGeom>
          </p:spPr>
        </p:pic>
      </p:grpSp>
      <p:grpSp>
        <p:nvGrpSpPr>
          <p:cNvPr id="17" name="Grupo 16"/>
          <p:cNvGrpSpPr/>
          <p:nvPr/>
        </p:nvGrpSpPr>
        <p:grpSpPr>
          <a:xfrm>
            <a:off x="808197" y="5400891"/>
            <a:ext cx="899346" cy="1025596"/>
            <a:chOff x="3512658" y="4702395"/>
            <a:chExt cx="2381105" cy="2390717"/>
          </a:xfrm>
        </p:grpSpPr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49134" y="4702395"/>
              <a:ext cx="1371600" cy="1333500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3512658" y="6124565"/>
              <a:ext cx="2381105" cy="968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sz="1050" dirty="0">
                  <a:solidFill>
                    <a:srgbClr val="002060"/>
                  </a:solidFill>
                </a:rPr>
                <a:t>Data Engineer</a:t>
              </a: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7884069" y="5374664"/>
            <a:ext cx="1025224" cy="851768"/>
            <a:chOff x="7373064" y="4822538"/>
            <a:chExt cx="1570937" cy="1258182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40904" y="4822538"/>
              <a:ext cx="835259" cy="841491"/>
            </a:xfrm>
            <a:prstGeom prst="rect">
              <a:avLst/>
            </a:prstGeom>
          </p:spPr>
        </p:pic>
        <p:sp>
          <p:nvSpPr>
            <p:cNvPr id="49" name="Rectángulo 48"/>
            <p:cNvSpPr/>
            <p:nvPr/>
          </p:nvSpPr>
          <p:spPr>
            <a:xfrm>
              <a:off x="7373064" y="5705650"/>
              <a:ext cx="1570937" cy="3750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sz="1050" dirty="0">
                  <a:solidFill>
                    <a:srgbClr val="002060"/>
                  </a:solidFill>
                </a:rPr>
                <a:t>Data Scientist</a:t>
              </a: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55932" y="5400891"/>
            <a:ext cx="1016174" cy="1040985"/>
            <a:chOff x="5199224" y="4714017"/>
            <a:chExt cx="2579272" cy="2404888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50685" y="4714017"/>
              <a:ext cx="1276350" cy="1295400"/>
            </a:xfrm>
            <a:prstGeom prst="rect">
              <a:avLst/>
            </a:prstGeom>
          </p:spPr>
        </p:pic>
        <p:sp>
          <p:nvSpPr>
            <p:cNvPr id="52" name="Rectángulo 51"/>
            <p:cNvSpPr/>
            <p:nvPr/>
          </p:nvSpPr>
          <p:spPr>
            <a:xfrm>
              <a:off x="5199224" y="6123468"/>
              <a:ext cx="2579272" cy="995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sz="1050" dirty="0">
                  <a:solidFill>
                    <a:srgbClr val="002060"/>
                  </a:solidFill>
                </a:rPr>
                <a:t>Business Analyst</a:t>
              </a:r>
            </a:p>
          </p:txBody>
        </p:sp>
      </p:grpSp>
      <p:grpSp>
        <p:nvGrpSpPr>
          <p:cNvPr id="53" name="Grupo 52"/>
          <p:cNvGrpSpPr/>
          <p:nvPr/>
        </p:nvGrpSpPr>
        <p:grpSpPr>
          <a:xfrm>
            <a:off x="3335130" y="5353604"/>
            <a:ext cx="899346" cy="1025596"/>
            <a:chOff x="3512658" y="4702395"/>
            <a:chExt cx="2381105" cy="2390717"/>
          </a:xfrm>
        </p:grpSpPr>
        <p:pic>
          <p:nvPicPr>
            <p:cNvPr id="54" name="Imagen 5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49134" y="4702395"/>
              <a:ext cx="1371600" cy="1333500"/>
            </a:xfrm>
            <a:prstGeom prst="rect">
              <a:avLst/>
            </a:prstGeom>
          </p:spPr>
        </p:pic>
        <p:sp>
          <p:nvSpPr>
            <p:cNvPr id="55" name="Rectángulo 54"/>
            <p:cNvSpPr/>
            <p:nvPr/>
          </p:nvSpPr>
          <p:spPr>
            <a:xfrm>
              <a:off x="3512658" y="6124565"/>
              <a:ext cx="2381105" cy="968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sz="1050" dirty="0">
                  <a:solidFill>
                    <a:srgbClr val="002060"/>
                  </a:solidFill>
                </a:rPr>
                <a:t>Data Engineer</a:t>
              </a: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8646512" y="5374664"/>
            <a:ext cx="1016174" cy="1040985"/>
            <a:chOff x="5199224" y="4714017"/>
            <a:chExt cx="2579272" cy="2404888"/>
          </a:xfrm>
        </p:grpSpPr>
        <p:pic>
          <p:nvPicPr>
            <p:cNvPr id="57" name="Imagen 5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50685" y="4714017"/>
              <a:ext cx="1276350" cy="1295400"/>
            </a:xfrm>
            <a:prstGeom prst="rect">
              <a:avLst/>
            </a:prstGeom>
          </p:spPr>
        </p:pic>
        <p:sp>
          <p:nvSpPr>
            <p:cNvPr id="58" name="Rectángulo 57"/>
            <p:cNvSpPr/>
            <p:nvPr/>
          </p:nvSpPr>
          <p:spPr>
            <a:xfrm>
              <a:off x="5199224" y="6123468"/>
              <a:ext cx="2579272" cy="995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sz="1050" dirty="0">
                  <a:solidFill>
                    <a:srgbClr val="002060"/>
                  </a:solidFill>
                </a:rPr>
                <a:t>Business Analyst</a:t>
              </a:r>
            </a:p>
          </p:txBody>
        </p:sp>
      </p:grpSp>
      <p:grpSp>
        <p:nvGrpSpPr>
          <p:cNvPr id="59" name="Grupo 58"/>
          <p:cNvGrpSpPr/>
          <p:nvPr/>
        </p:nvGrpSpPr>
        <p:grpSpPr>
          <a:xfrm>
            <a:off x="10317113" y="5350344"/>
            <a:ext cx="1025224" cy="851768"/>
            <a:chOff x="7373064" y="4822538"/>
            <a:chExt cx="1570937" cy="1258182"/>
          </a:xfrm>
        </p:grpSpPr>
        <p:pic>
          <p:nvPicPr>
            <p:cNvPr id="60" name="Imagen 5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40904" y="4822538"/>
              <a:ext cx="835259" cy="841491"/>
            </a:xfrm>
            <a:prstGeom prst="rect">
              <a:avLst/>
            </a:prstGeom>
          </p:spPr>
        </p:pic>
        <p:sp>
          <p:nvSpPr>
            <p:cNvPr id="61" name="Rectángulo 60"/>
            <p:cNvSpPr/>
            <p:nvPr/>
          </p:nvSpPr>
          <p:spPr>
            <a:xfrm>
              <a:off x="7373064" y="5705650"/>
              <a:ext cx="1570937" cy="3750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sz="1050" dirty="0">
                  <a:solidFill>
                    <a:srgbClr val="002060"/>
                  </a:solidFill>
                </a:rPr>
                <a:t>Data Scientist</a:t>
              </a:r>
            </a:p>
          </p:txBody>
        </p:sp>
      </p:grpSp>
      <p:grpSp>
        <p:nvGrpSpPr>
          <p:cNvPr id="62" name="Grupo 61"/>
          <p:cNvGrpSpPr/>
          <p:nvPr/>
        </p:nvGrpSpPr>
        <p:grpSpPr>
          <a:xfrm>
            <a:off x="11079556" y="5350344"/>
            <a:ext cx="1016174" cy="1040985"/>
            <a:chOff x="5199224" y="4714017"/>
            <a:chExt cx="2579272" cy="2404888"/>
          </a:xfrm>
        </p:grpSpPr>
        <p:pic>
          <p:nvPicPr>
            <p:cNvPr id="63" name="Imagen 6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50685" y="4714017"/>
              <a:ext cx="1276350" cy="1295400"/>
            </a:xfrm>
            <a:prstGeom prst="rect">
              <a:avLst/>
            </a:prstGeom>
          </p:spPr>
        </p:pic>
        <p:sp>
          <p:nvSpPr>
            <p:cNvPr id="64" name="Rectángulo 63"/>
            <p:cNvSpPr/>
            <p:nvPr/>
          </p:nvSpPr>
          <p:spPr>
            <a:xfrm>
              <a:off x="5199224" y="6123468"/>
              <a:ext cx="2579272" cy="995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sz="1050" dirty="0">
                  <a:solidFill>
                    <a:srgbClr val="002060"/>
                  </a:solidFill>
                </a:rPr>
                <a:t>Business Analyst</a:t>
              </a:r>
            </a:p>
          </p:txBody>
        </p:sp>
      </p:grpSp>
      <p:sp>
        <p:nvSpPr>
          <p:cNvPr id="65" name="Rectángulo 64"/>
          <p:cNvSpPr/>
          <p:nvPr/>
        </p:nvSpPr>
        <p:spPr>
          <a:xfrm>
            <a:off x="2876368" y="3130974"/>
            <a:ext cx="1722651" cy="40011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s-PE" sz="2000" b="1" dirty="0">
                <a:solidFill>
                  <a:srgbClr val="002060"/>
                </a:solidFill>
              </a:rPr>
              <a:t>Data Ingestion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94841" y="1724297"/>
            <a:ext cx="12000889" cy="347472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6" name="Imagen 6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85" y="4663206"/>
            <a:ext cx="368113" cy="368113"/>
          </a:xfrm>
          <a:prstGeom prst="rect">
            <a:avLst/>
          </a:prstGeom>
        </p:spPr>
      </p:pic>
      <p:pic>
        <p:nvPicPr>
          <p:cNvPr id="67" name="Imagen 6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480" y="2244622"/>
            <a:ext cx="1298614" cy="82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896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150</Words>
  <Application>Microsoft Office PowerPoint</Application>
  <PresentationFormat>Panorámica</PresentationFormat>
  <Paragraphs>48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Diseño de la arquitectura para determinar un modelo  matemático </vt:lpstr>
      <vt:lpstr>Diseño de la arquitectura información en tiempo real</vt:lpstr>
      <vt:lpstr>Diseño de la arquitectura información en tiempo real</vt:lpstr>
      <vt:lpstr>Presentación de PowerPoint</vt:lpstr>
      <vt:lpstr>Presentación de PowerPoint</vt:lpstr>
      <vt:lpstr>DISEÑO DE ARQUITECTURA CONCEPTUAL</vt:lpstr>
      <vt:lpstr>DISEÑO DE ARQUITECTURA TECNOLOGICA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Gustavo</dc:creator>
  <cp:lastModifiedBy>Gustavo</cp:lastModifiedBy>
  <cp:revision>2</cp:revision>
  <dcterms:created xsi:type="dcterms:W3CDTF">2018-12-31T23:27:31Z</dcterms:created>
  <dcterms:modified xsi:type="dcterms:W3CDTF">2018-12-31T23:36:15Z</dcterms:modified>
</cp:coreProperties>
</file>